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5" r:id="rId9"/>
    <p:sldId id="277" r:id="rId10"/>
    <p:sldId id="270" r:id="rId11"/>
    <p:sldId id="271" r:id="rId12"/>
    <p:sldId id="272" r:id="rId13"/>
    <p:sldId id="262" r:id="rId14"/>
    <p:sldId id="263" r:id="rId15"/>
    <p:sldId id="264" r:id="rId16"/>
    <p:sldId id="267" r:id="rId17"/>
    <p:sldId id="268" r:id="rId18"/>
    <p:sldId id="269" r:id="rId19"/>
    <p:sldId id="273" r:id="rId20"/>
    <p:sldId id="266" r:id="rId21"/>
    <p:sldId id="274" r:id="rId22"/>
    <p:sldId id="276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 Spielman" initials="GS" lastIdx="1" clrIdx="0">
    <p:extLst>
      <p:ext uri="{19B8F6BF-5375-455C-9EA6-DF929625EA0E}">
        <p15:presenceInfo xmlns:p15="http://schemas.microsoft.com/office/powerpoint/2012/main" userId="92828ad368a250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63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410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673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358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7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5221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7813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543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68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641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351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115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97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469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6908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97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0863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D968A-9A73-4B76-A202-E2265FA4F6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43FCB-66FE-41DE-B98A-5E97DBE1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819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hyperlink" Target="https://github.com/GeoffSpielman/Hackathin_Ex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mp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jpe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game.org/doc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hyperlink" Target="https://github.com/GeoffSpielman/Hackathin_Example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ffSpielman/Hackathin_Examples" TargetMode="External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6EF5-B058-42FA-AF07-38CEACB20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5606" y="1791103"/>
            <a:ext cx="8791575" cy="2387600"/>
          </a:xfrm>
        </p:spPr>
        <p:txBody>
          <a:bodyPr/>
          <a:lstStyle/>
          <a:p>
            <a:pPr algn="ctr"/>
            <a:r>
              <a:rPr lang="en-CA"/>
              <a:t>Software Introduction Workshop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2721F2-6172-4EF5-9E58-0C32057101BE}"/>
              </a:ext>
            </a:extLst>
          </p:cNvPr>
          <p:cNvSpPr txBox="1">
            <a:spLocks/>
          </p:cNvSpPr>
          <p:nvPr/>
        </p:nvSpPr>
        <p:spPr>
          <a:xfrm>
            <a:off x="9546608" y="6498397"/>
            <a:ext cx="3245892" cy="35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1400">
                <a:solidFill>
                  <a:schemeClr val="accent1"/>
                </a:solidFill>
              </a:rPr>
              <a:t>Geoff Spielman - 2017</a:t>
            </a:r>
          </a:p>
        </p:txBody>
      </p:sp>
    </p:spTree>
    <p:extLst>
      <p:ext uri="{BB962C8B-B14F-4D97-AF65-F5344CB8AC3E}">
        <p14:creationId xmlns:p14="http://schemas.microsoft.com/office/powerpoint/2010/main" val="401254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623130"/>
          </a:xfrm>
        </p:spPr>
        <p:txBody>
          <a:bodyPr/>
          <a:lstStyle/>
          <a:p>
            <a:r>
              <a:rPr lang="en-CA"/>
              <a:t>Basic Python Syntax</a:t>
            </a:r>
          </a:p>
        </p:txBody>
      </p:sp>
      <p:pic>
        <p:nvPicPr>
          <p:cNvPr id="4098" name="Picture 2" descr="Image result for potato to the power of 4">
            <a:extLst>
              <a:ext uri="{FF2B5EF4-FFF2-40B4-BE49-F238E27FC236}">
                <a16:creationId xmlns:a16="http://schemas.microsoft.com/office/drawing/2014/main" id="{1CEAF6F7-A041-47CF-B994-3292DF3F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218" y="140281"/>
            <a:ext cx="2574780" cy="314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F6CE4E-A06C-49FE-88E3-BE71AA955D94}"/>
              </a:ext>
            </a:extLst>
          </p:cNvPr>
          <p:cNvSpPr/>
          <p:nvPr/>
        </p:nvSpPr>
        <p:spPr>
          <a:xfrm>
            <a:off x="9267218" y="3290095"/>
            <a:ext cx="2605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/>
              <a:t>Image: http://idtenergy.blogspot.ca/2013/04/vegetable-electricity-potato-power.html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B6571058-5DA1-4D59-A641-4C17BD362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7" y="767133"/>
            <a:ext cx="5527405" cy="5931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3FEC1F-68F1-44DB-92CE-549205F497E8}"/>
              </a:ext>
            </a:extLst>
          </p:cNvPr>
          <p:cNvSpPr txBox="1"/>
          <p:nvPr/>
        </p:nvSpPr>
        <p:spPr>
          <a:xfrm>
            <a:off x="3817557" y="2241116"/>
            <a:ext cx="230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>
                <a:solidFill>
                  <a:srgbClr val="00B050"/>
                </a:solidFill>
              </a:rPr>
              <a:t>note the colons!!!!!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2CB4CA-A611-4D2C-B6EB-E4E12817A650}"/>
              </a:ext>
            </a:extLst>
          </p:cNvPr>
          <p:cNvCxnSpPr/>
          <p:nvPr/>
        </p:nvCxnSpPr>
        <p:spPr>
          <a:xfrm flipH="1" flipV="1">
            <a:off x="2613546" y="2370967"/>
            <a:ext cx="1204011" cy="3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A6AA69-7C93-435E-A204-7AE083C89348}"/>
              </a:ext>
            </a:extLst>
          </p:cNvPr>
          <p:cNvCxnSpPr>
            <a:cxnSpLocks/>
          </p:cNvCxnSpPr>
          <p:nvPr/>
        </p:nvCxnSpPr>
        <p:spPr>
          <a:xfrm flipH="1">
            <a:off x="3582538" y="2410393"/>
            <a:ext cx="235019" cy="44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creen Clipping">
            <a:extLst>
              <a:ext uri="{FF2B5EF4-FFF2-40B4-BE49-F238E27FC236}">
                <a16:creationId xmlns:a16="http://schemas.microsoft.com/office/drawing/2014/main" id="{9F9E1126-F08C-40DA-9C37-F929A1889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35" y="3705593"/>
            <a:ext cx="2655748" cy="29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14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623130"/>
          </a:xfrm>
        </p:spPr>
        <p:txBody>
          <a:bodyPr/>
          <a:lstStyle/>
          <a:p>
            <a:r>
              <a:rPr lang="en-CA"/>
              <a:t>Basic Python Syntax</a:t>
            </a:r>
          </a:p>
        </p:txBody>
      </p:sp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FE99ABA6-118C-4B5B-A7A4-650DA2906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2" y="1199408"/>
            <a:ext cx="7083684" cy="4937745"/>
          </a:xfrm>
          <a:prstGeom prst="rect">
            <a:avLst/>
          </a:prstGeom>
        </p:spPr>
      </p:pic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686D2B18-E725-45F2-858F-BC91F8026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616" y="2444760"/>
            <a:ext cx="4641895" cy="23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9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623130"/>
          </a:xfrm>
        </p:spPr>
        <p:txBody>
          <a:bodyPr/>
          <a:lstStyle/>
          <a:p>
            <a:r>
              <a:rPr lang="en-CA"/>
              <a:t>Basic Python Syntax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0C7ED9B0-08AA-408B-B7AB-ED4307B7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85" y="675764"/>
            <a:ext cx="5734828" cy="6111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29F7C-7169-4012-BAAB-8D102143E21B}"/>
              </a:ext>
            </a:extLst>
          </p:cNvPr>
          <p:cNvSpPr txBox="1"/>
          <p:nvPr/>
        </p:nvSpPr>
        <p:spPr>
          <a:xfrm>
            <a:off x="3551427" y="992345"/>
            <a:ext cx="313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>
                <a:solidFill>
                  <a:srgbClr val="00B050"/>
                </a:solidFill>
              </a:rPr>
              <a:t>Don’t need to typecast if it’s simple and no concatenation is required</a:t>
            </a:r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A5B10DE2-7B36-4A72-B57C-A0279F20C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348" y="311565"/>
            <a:ext cx="4002714" cy="64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C784-C2B9-498A-A79F-9E497D4D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8239"/>
            <a:ext cx="9905998" cy="589010"/>
          </a:xfrm>
        </p:spPr>
        <p:txBody>
          <a:bodyPr/>
          <a:lstStyle/>
          <a:p>
            <a:r>
              <a:rPr lang="en-CA"/>
              <a:t>Using the Serial Library</a:t>
            </a:r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DFFC2AAC-2003-4BAC-8828-89AF94AB6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2" y="1580504"/>
            <a:ext cx="9365792" cy="685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3D3121-2851-42F8-A051-2E35B6FDCAB3}"/>
              </a:ext>
            </a:extLst>
          </p:cNvPr>
          <p:cNvSpPr txBox="1"/>
          <p:nvPr/>
        </p:nvSpPr>
        <p:spPr>
          <a:xfrm>
            <a:off x="829865" y="2409105"/>
            <a:ext cx="554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Open the command line</a:t>
            </a:r>
          </a:p>
        </p:txBody>
      </p:sp>
      <p:pic>
        <p:nvPicPr>
          <p:cNvPr id="13" name="Picture 12" descr="Screen Clipping">
            <a:extLst>
              <a:ext uri="{FF2B5EF4-FFF2-40B4-BE49-F238E27FC236}">
                <a16:creationId xmlns:a16="http://schemas.microsoft.com/office/drawing/2014/main" id="{44A0FCE3-8B09-4569-945E-DDFE40D83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3"/>
          <a:stretch/>
        </p:blipFill>
        <p:spPr>
          <a:xfrm>
            <a:off x="1344569" y="5718136"/>
            <a:ext cx="8571357" cy="957720"/>
          </a:xfrm>
          <a:prstGeom prst="rect">
            <a:avLst/>
          </a:prstGeom>
        </p:spPr>
      </p:pic>
      <p:pic>
        <p:nvPicPr>
          <p:cNvPr id="8" name="Content Placeholder 7" descr="Screen Clipping">
            <a:extLst>
              <a:ext uri="{FF2B5EF4-FFF2-40B4-BE49-F238E27FC236}">
                <a16:creationId xmlns:a16="http://schemas.microsoft.com/office/drawing/2014/main" id="{37D7DB0A-C82A-45D7-A9CB-ADDC20DCC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2" y="641659"/>
            <a:ext cx="2903214" cy="88856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3936D5-0322-44BF-8C99-0C6AFE087F0F}"/>
              </a:ext>
            </a:extLst>
          </p:cNvPr>
          <p:cNvSpPr txBox="1"/>
          <p:nvPr/>
        </p:nvSpPr>
        <p:spPr>
          <a:xfrm>
            <a:off x="947352" y="5112592"/>
            <a:ext cx="554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Type “python -m pip install pyserial”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E8D030-B5AD-44BC-BD35-762F93B724EE}"/>
              </a:ext>
            </a:extLst>
          </p:cNvPr>
          <p:cNvGrpSpPr/>
          <p:nvPr/>
        </p:nvGrpSpPr>
        <p:grpSpPr>
          <a:xfrm>
            <a:off x="3545797" y="2408936"/>
            <a:ext cx="2973316" cy="2526218"/>
            <a:chOff x="4457059" y="2855108"/>
            <a:chExt cx="3218451" cy="27586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A3F826-97C4-4D86-9EEF-5B452047E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894"/>
            <a:stretch/>
          </p:blipFill>
          <p:spPr>
            <a:xfrm>
              <a:off x="4457059" y="4504544"/>
              <a:ext cx="3217906" cy="110921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98926-338C-4A35-BCCB-6C620FD0C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4021"/>
            <a:stretch/>
          </p:blipFill>
          <p:spPr>
            <a:xfrm>
              <a:off x="4457604" y="2855108"/>
              <a:ext cx="3217906" cy="172720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6F4859-AFDA-4702-A0C6-1B07939D9B33}"/>
              </a:ext>
            </a:extLst>
          </p:cNvPr>
          <p:cNvSpPr txBox="1"/>
          <p:nvPr/>
        </p:nvSpPr>
        <p:spPr>
          <a:xfrm>
            <a:off x="8040944" y="2903736"/>
            <a:ext cx="37499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/>
              <a:t>Sidenote: what is pip?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Package management system for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Lets you install and manage python packages from the Python Package Index (PyPI)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120,211 packages available today</a:t>
            </a:r>
          </a:p>
        </p:txBody>
      </p:sp>
    </p:spTree>
    <p:extLst>
      <p:ext uri="{BB962C8B-B14F-4D97-AF65-F5344CB8AC3E}">
        <p14:creationId xmlns:p14="http://schemas.microsoft.com/office/powerpoint/2010/main" val="376115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Clipping">
            <a:extLst>
              <a:ext uri="{FF2B5EF4-FFF2-40B4-BE49-F238E27FC236}">
                <a16:creationId xmlns:a16="http://schemas.microsoft.com/office/drawing/2014/main" id="{1F61B28F-00EF-4B88-9D8F-18BF4C20E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43"/>
          <a:stretch/>
        </p:blipFill>
        <p:spPr>
          <a:xfrm>
            <a:off x="6836076" y="991360"/>
            <a:ext cx="5051124" cy="5489776"/>
          </a:xfr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5F9EC07-C48D-4B2B-9308-880B5D65F829}"/>
              </a:ext>
            </a:extLst>
          </p:cNvPr>
          <p:cNvSpPr/>
          <p:nvPr/>
        </p:nvSpPr>
        <p:spPr>
          <a:xfrm>
            <a:off x="6489511" y="5179325"/>
            <a:ext cx="545029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C719D6-06B0-4799-A372-D3D0C59FC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430" b="70000"/>
          <a:stretch/>
        </p:blipFill>
        <p:spPr>
          <a:xfrm>
            <a:off x="968990" y="1734129"/>
            <a:ext cx="5311327" cy="3075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3821CA-EF75-4579-9E6E-1B7976080980}"/>
              </a:ext>
            </a:extLst>
          </p:cNvPr>
          <p:cNvSpPr txBox="1"/>
          <p:nvPr/>
        </p:nvSpPr>
        <p:spPr>
          <a:xfrm>
            <a:off x="968990" y="1011023"/>
            <a:ext cx="477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What port is my Arduino connected to?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8762E9-845B-44F3-BE1B-714C0C92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8239"/>
            <a:ext cx="9905998" cy="589010"/>
          </a:xfrm>
        </p:spPr>
        <p:txBody>
          <a:bodyPr/>
          <a:lstStyle/>
          <a:p>
            <a:r>
              <a:rPr lang="en-CA"/>
              <a:t>Using the Serial Library</a:t>
            </a:r>
          </a:p>
        </p:txBody>
      </p:sp>
    </p:spTree>
    <p:extLst>
      <p:ext uri="{BB962C8B-B14F-4D97-AF65-F5344CB8AC3E}">
        <p14:creationId xmlns:p14="http://schemas.microsoft.com/office/powerpoint/2010/main" val="357081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488" y="81885"/>
            <a:ext cx="9905998" cy="691369"/>
          </a:xfrm>
        </p:spPr>
        <p:txBody>
          <a:bodyPr/>
          <a:lstStyle/>
          <a:p>
            <a:r>
              <a:rPr lang="en-CA"/>
              <a:t>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C720-3B50-44D3-9EFA-B728A699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071970"/>
            <a:ext cx="11586949" cy="753520"/>
          </a:xfrm>
        </p:spPr>
        <p:txBody>
          <a:bodyPr>
            <a:noAutofit/>
          </a:bodyPr>
          <a:lstStyle/>
          <a:p>
            <a:r>
              <a:rPr lang="en-CA"/>
              <a:t>Go to </a:t>
            </a:r>
            <a:r>
              <a:rPr lang="en-CA">
                <a:hlinkClick r:id="rId2"/>
              </a:rPr>
              <a:t>https://github.com/GeoffSpielman/Hackathin_Examples</a:t>
            </a:r>
            <a:r>
              <a:rPr lang="en-CA"/>
              <a:t> or search GitHub for “Hackathin_Examples”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AC5FDEC4-1796-41C0-9B9A-118344116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31" y="2227483"/>
            <a:ext cx="7460805" cy="286313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EB2C379-4F77-4463-AE3D-8F7F10A806AD}"/>
              </a:ext>
            </a:extLst>
          </p:cNvPr>
          <p:cNvSpPr/>
          <p:nvPr/>
        </p:nvSpPr>
        <p:spPr>
          <a:xfrm>
            <a:off x="1244183" y="4090206"/>
            <a:ext cx="1051248" cy="742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6332ED6D-EFA3-479C-8C35-6C7703CE2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16" y="5492608"/>
            <a:ext cx="3573217" cy="10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8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488" y="81885"/>
            <a:ext cx="9905998" cy="691369"/>
          </a:xfrm>
        </p:spPr>
        <p:txBody>
          <a:bodyPr/>
          <a:lstStyle/>
          <a:p>
            <a:r>
              <a:rPr lang="en-CA"/>
              <a:t>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C720-3B50-44D3-9EFA-B728A699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51" y="973422"/>
            <a:ext cx="9298674" cy="3393862"/>
          </a:xfrm>
        </p:spPr>
        <p:txBody>
          <a:bodyPr>
            <a:noAutofit/>
          </a:bodyPr>
          <a:lstStyle/>
          <a:p>
            <a:r>
              <a:rPr lang="en-CA"/>
              <a:t>‘b’ converts string to a byte array</a:t>
            </a:r>
          </a:p>
          <a:p>
            <a:r>
              <a:rPr lang="en-CA"/>
              <a:t>Array of Unicode ‘code points’</a:t>
            </a:r>
          </a:p>
          <a:p>
            <a:r>
              <a:rPr lang="en-CA"/>
              <a:t>Unicode – unique code point for every character in every language</a:t>
            </a:r>
          </a:p>
          <a:p>
            <a:r>
              <a:rPr lang="en-CA"/>
              <a:t>ASCII – subset of Unicode covering only 128 characters (a-z, A-Z, 0-9, some punctuation and control characters)</a:t>
            </a:r>
          </a:p>
        </p:txBody>
      </p:sp>
      <p:pic>
        <p:nvPicPr>
          <p:cNvPr id="1026" name="Picture 2" descr="Image result for ascii table">
            <a:extLst>
              <a:ext uri="{FF2B5EF4-FFF2-40B4-BE49-F238E27FC236}">
                <a16:creationId xmlns:a16="http://schemas.microsoft.com/office/drawing/2014/main" id="{81036F70-8FED-4702-9B4C-8C4B84555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2" t="2887" r="1993" b="4875"/>
          <a:stretch/>
        </p:blipFill>
        <p:spPr bwMode="auto">
          <a:xfrm>
            <a:off x="9855959" y="81885"/>
            <a:ext cx="2238232" cy="632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08AA17-DA0C-47AF-97C0-41F7A51BB111}"/>
              </a:ext>
            </a:extLst>
          </p:cNvPr>
          <p:cNvSpPr/>
          <p:nvPr/>
        </p:nvSpPr>
        <p:spPr>
          <a:xfrm>
            <a:off x="9855959" y="6407622"/>
            <a:ext cx="2547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/>
              <a:t>Image: http://www.asciichars.com/</a:t>
            </a:r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476D7B82-8A25-4B49-95CA-7A42891F2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5" y="3757910"/>
            <a:ext cx="9028642" cy="16190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65966E-52BF-4F92-99BC-D4F1EF2440A7}"/>
              </a:ext>
            </a:extLst>
          </p:cNvPr>
          <p:cNvSpPr/>
          <p:nvPr/>
        </p:nvSpPr>
        <p:spPr>
          <a:xfrm>
            <a:off x="9910549" y="2085265"/>
            <a:ext cx="1993021" cy="18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69F4BE-ADBF-4AF9-8CF9-9836ACAAF496}"/>
              </a:ext>
            </a:extLst>
          </p:cNvPr>
          <p:cNvSpPr/>
          <p:nvPr/>
        </p:nvSpPr>
        <p:spPr>
          <a:xfrm>
            <a:off x="9910549" y="3383508"/>
            <a:ext cx="1993021" cy="18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5255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0F48-EE68-4529-AC1A-44EB1B8C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551" y="-75062"/>
            <a:ext cx="9905998" cy="800550"/>
          </a:xfrm>
        </p:spPr>
        <p:txBody>
          <a:bodyPr>
            <a:normAutofit/>
          </a:bodyPr>
          <a:lstStyle/>
          <a:p>
            <a:r>
              <a:rPr lang="en-CA"/>
              <a:t>Arduino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EE1CE-1D20-4C19-A9A6-6E4A8B40B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43" y="5685070"/>
            <a:ext cx="9905999" cy="1082989"/>
          </a:xfrm>
        </p:spPr>
        <p:txBody>
          <a:bodyPr/>
          <a:lstStyle/>
          <a:p>
            <a:r>
              <a:rPr lang="en-CA"/>
              <a:t>Serial buffer is a circular queue of bytes</a:t>
            </a:r>
          </a:p>
          <a:p>
            <a:pPr lvl="1"/>
            <a:r>
              <a:rPr lang="en-CA"/>
              <a:t>Serial.available() returns the number of bytes available to read in the buffer</a:t>
            </a:r>
          </a:p>
          <a:p>
            <a:endParaRPr lang="en-CA"/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912F9CC2-3173-4F2C-83DB-E01AAFFF5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85" y="548585"/>
            <a:ext cx="7460805" cy="286313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F41EB92-A969-4A6C-8324-A7CA884A7500}"/>
              </a:ext>
            </a:extLst>
          </p:cNvPr>
          <p:cNvSpPr/>
          <p:nvPr/>
        </p:nvSpPr>
        <p:spPr>
          <a:xfrm>
            <a:off x="704537" y="2411308"/>
            <a:ext cx="1051248" cy="742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423E9EF2-2830-43DF-B782-4AF86C596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85" y="3528409"/>
            <a:ext cx="2865368" cy="203471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F21CF0-1F69-491D-AEA2-4E80F0496DBF}"/>
              </a:ext>
            </a:extLst>
          </p:cNvPr>
          <p:cNvGrpSpPr/>
          <p:nvPr/>
        </p:nvGrpSpPr>
        <p:grpSpPr>
          <a:xfrm>
            <a:off x="8270147" y="3579401"/>
            <a:ext cx="2675357" cy="2364065"/>
            <a:chOff x="8399801" y="3321006"/>
            <a:chExt cx="2675357" cy="23640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05B886-267C-422A-AA33-ECC7DCBB3D49}"/>
                </a:ext>
              </a:extLst>
            </p:cNvPr>
            <p:cNvSpPr/>
            <p:nvPr/>
          </p:nvSpPr>
          <p:spPr>
            <a:xfrm>
              <a:off x="8399801" y="3321007"/>
              <a:ext cx="2675357" cy="23640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50" name="Picture 2" descr="Image result for serial buffer circular queue">
              <a:extLst>
                <a:ext uri="{FF2B5EF4-FFF2-40B4-BE49-F238E27FC236}">
                  <a16:creationId xmlns:a16="http://schemas.microsoft.com/office/drawing/2014/main" id="{5B92FD1C-7DB2-4FCD-85CD-E3C55D3EC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9801" y="3321006"/>
              <a:ext cx="2445583" cy="2364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C996D4B-EE04-447A-A121-9B09619B5E63}"/>
              </a:ext>
            </a:extLst>
          </p:cNvPr>
          <p:cNvSpPr/>
          <p:nvPr/>
        </p:nvSpPr>
        <p:spPr>
          <a:xfrm>
            <a:off x="7963269" y="5934605"/>
            <a:ext cx="34018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/>
              <a:t>Image: https://chessprogramming.wikispaces.com/Queue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DEDBA-939C-41E7-97FC-D83C9CBA9CA8}"/>
              </a:ext>
            </a:extLst>
          </p:cNvPr>
          <p:cNvSpPr txBox="1">
            <a:spLocks/>
          </p:cNvSpPr>
          <p:nvPr/>
        </p:nvSpPr>
        <p:spPr>
          <a:xfrm>
            <a:off x="9765302" y="2048939"/>
            <a:ext cx="2760665" cy="1281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Sidenote: the event ‘serialEvent’ does not work – won’t be triggered</a:t>
            </a:r>
          </a:p>
        </p:txBody>
      </p:sp>
    </p:spTree>
    <p:extLst>
      <p:ext uri="{BB962C8B-B14F-4D97-AF65-F5344CB8AC3E}">
        <p14:creationId xmlns:p14="http://schemas.microsoft.com/office/powerpoint/2010/main" val="3858376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0F48-EE68-4529-AC1A-44EB1B8C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551" y="-75062"/>
            <a:ext cx="9905998" cy="800550"/>
          </a:xfrm>
        </p:spPr>
        <p:txBody>
          <a:bodyPr>
            <a:normAutofit/>
          </a:bodyPr>
          <a:lstStyle/>
          <a:p>
            <a:r>
              <a:rPr lang="en-CA"/>
              <a:t>Arduino code</a:t>
            </a:r>
          </a:p>
        </p:txBody>
      </p:sp>
      <p:pic>
        <p:nvPicPr>
          <p:cNvPr id="13" name="Content Placeholder 12" descr="Screen Clipping">
            <a:extLst>
              <a:ext uri="{FF2B5EF4-FFF2-40B4-BE49-F238E27FC236}">
                <a16:creationId xmlns:a16="http://schemas.microsoft.com/office/drawing/2014/main" id="{B0E66522-ECEF-4366-A8D3-1F4450DB5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55" y="672546"/>
            <a:ext cx="4261646" cy="191477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90AFA6-478B-471F-94D8-A64A7F3C491B}"/>
              </a:ext>
            </a:extLst>
          </p:cNvPr>
          <p:cNvSpPr txBox="1"/>
          <p:nvPr/>
        </p:nvSpPr>
        <p:spPr>
          <a:xfrm>
            <a:off x="5430842" y="897331"/>
            <a:ext cx="392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Checks if the first character is a digit and keeps LED on for that many seconds</a:t>
            </a:r>
          </a:p>
        </p:txBody>
      </p:sp>
      <p:pic>
        <p:nvPicPr>
          <p:cNvPr id="3078" name="Picture 6" descr="Image result for python logo">
            <a:extLst>
              <a:ext uri="{FF2B5EF4-FFF2-40B4-BE49-F238E27FC236}">
                <a16:creationId xmlns:a16="http://schemas.microsoft.com/office/drawing/2014/main" id="{C3C2E7A1-9B19-4EBD-BE6F-8F0CB0E76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1" t="15511" r="10786" b="15764"/>
          <a:stretch/>
        </p:blipFill>
        <p:spPr bwMode="auto">
          <a:xfrm>
            <a:off x="146996" y="3324865"/>
            <a:ext cx="1464114" cy="53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29602-5207-48D1-B75E-530B14FEB9A7}"/>
              </a:ext>
            </a:extLst>
          </p:cNvPr>
          <p:cNvGrpSpPr/>
          <p:nvPr/>
        </p:nvGrpSpPr>
        <p:grpSpPr>
          <a:xfrm>
            <a:off x="8223746" y="5956471"/>
            <a:ext cx="4052415" cy="941284"/>
            <a:chOff x="2729089" y="6302666"/>
            <a:chExt cx="4052415" cy="9412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D6EC96-B29F-4C88-B698-836F4E07214A}"/>
                </a:ext>
              </a:extLst>
            </p:cNvPr>
            <p:cNvSpPr/>
            <p:nvPr/>
          </p:nvSpPr>
          <p:spPr>
            <a:xfrm>
              <a:off x="2729089" y="6302666"/>
              <a:ext cx="31454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/>
                <a:t>Train: http://cliparting.com/free-train-clipart-6380/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5B07CC-CC60-4435-9A51-73F5D7EBB515}"/>
                </a:ext>
              </a:extLst>
            </p:cNvPr>
            <p:cNvSpPr/>
            <p:nvPr/>
          </p:nvSpPr>
          <p:spPr>
            <a:xfrm>
              <a:off x="2729089" y="6474509"/>
              <a:ext cx="405241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100"/>
                <a:t>Tracks: https://www.canstockphoto.com/illustration/tracks.html</a:t>
              </a:r>
            </a:p>
            <a:p>
              <a:r>
                <a:rPr lang="en-CA" sz="1100"/>
                <a:t>Gripper: https://www.pinterest.ca/pin/492651646724145885/</a:t>
              </a:r>
              <a:br>
                <a:rPr lang="en-CA" sz="1100"/>
              </a:br>
              <a:r>
                <a:rPr lang="en-CA" sz="1100"/>
                <a:t>LED: https://electronics.stackexchange.com/questions/270037/what-kind-of-led-do-i-need/270048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72C1E3-1261-4392-9FFE-4BD215B9170B}"/>
              </a:ext>
            </a:extLst>
          </p:cNvPr>
          <p:cNvGrpSpPr/>
          <p:nvPr/>
        </p:nvGrpSpPr>
        <p:grpSpPr>
          <a:xfrm>
            <a:off x="1930162" y="2773512"/>
            <a:ext cx="4371772" cy="2032764"/>
            <a:chOff x="2806133" y="3556492"/>
            <a:chExt cx="4371772" cy="2032764"/>
          </a:xfrm>
        </p:grpSpPr>
        <p:pic>
          <p:nvPicPr>
            <p:cNvPr id="3082" name="Picture 10" descr="Image result for train on tracks clip art">
              <a:extLst>
                <a:ext uri="{FF2B5EF4-FFF2-40B4-BE49-F238E27FC236}">
                  <a16:creationId xmlns:a16="http://schemas.microsoft.com/office/drawing/2014/main" id="{B891A233-A64B-4601-A74A-4E26017E9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45"/>
            <a:stretch/>
          </p:blipFill>
          <p:spPr bwMode="auto">
            <a:xfrm rot="426516">
              <a:off x="2806133" y="3958274"/>
              <a:ext cx="4371772" cy="1630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choo choo train clip art">
              <a:extLst>
                <a:ext uri="{FF2B5EF4-FFF2-40B4-BE49-F238E27FC236}">
                  <a16:creationId xmlns:a16="http://schemas.microsoft.com/office/drawing/2014/main" id="{6B0632D4-C253-4A27-9ABF-5EA248009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14706" flipH="1">
              <a:off x="4059566" y="3556492"/>
              <a:ext cx="3027959" cy="1291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Screen Clipping">
              <a:extLst>
                <a:ext uri="{FF2B5EF4-FFF2-40B4-BE49-F238E27FC236}">
                  <a16:creationId xmlns:a16="http://schemas.microsoft.com/office/drawing/2014/main" id="{DCFFD5F1-0755-4DAD-9DFE-A0A8E4F66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51" r="44555" b="8924"/>
            <a:stretch/>
          </p:blipFill>
          <p:spPr>
            <a:xfrm rot="21362947">
              <a:off x="3448254" y="4089725"/>
              <a:ext cx="2578294" cy="22546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762995-F007-40E8-8D90-AB4BCD9A4A2F}"/>
                </a:ext>
              </a:extLst>
            </p:cNvPr>
            <p:cNvSpPr txBox="1"/>
            <p:nvPr/>
          </p:nvSpPr>
          <p:spPr>
            <a:xfrm rot="21199079">
              <a:off x="2899091" y="4837850"/>
              <a:ext cx="3016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b="1">
                  <a:solidFill>
                    <a:schemeClr val="tx2">
                      <a:lumMod val="75000"/>
                    </a:schemeClr>
                  </a:solidFill>
                </a:rPr>
                <a:t>SERIAL LINE</a:t>
              </a: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11F0650-5297-4813-A4B4-AF3E060C096F}"/>
              </a:ext>
            </a:extLst>
          </p:cNvPr>
          <p:cNvSpPr/>
          <p:nvPr/>
        </p:nvSpPr>
        <p:spPr>
          <a:xfrm>
            <a:off x="1838324" y="3391709"/>
            <a:ext cx="491319" cy="39767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B633F3D-40E6-4C3B-B076-450E3E7DC51C}"/>
              </a:ext>
            </a:extLst>
          </p:cNvPr>
          <p:cNvSpPr/>
          <p:nvPr/>
        </p:nvSpPr>
        <p:spPr>
          <a:xfrm>
            <a:off x="6459964" y="3324865"/>
            <a:ext cx="491319" cy="39767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84" name="Picture 12" descr="Image result for train cargo crane">
            <a:extLst>
              <a:ext uri="{FF2B5EF4-FFF2-40B4-BE49-F238E27FC236}">
                <a16:creationId xmlns:a16="http://schemas.microsoft.com/office/drawing/2014/main" id="{E620679B-146C-4236-AE05-157236348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506" y="2003058"/>
            <a:ext cx="4585295" cy="343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arduino logo">
            <a:extLst>
              <a:ext uri="{FF2B5EF4-FFF2-40B4-BE49-F238E27FC236}">
                <a16:creationId xmlns:a16="http://schemas.microsoft.com/office/drawing/2014/main" id="{D72B3892-F976-4DB2-94D7-5443E66C2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70" y="3490850"/>
            <a:ext cx="607606" cy="46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magic wand clip art">
            <a:extLst>
              <a:ext uri="{FF2B5EF4-FFF2-40B4-BE49-F238E27FC236}">
                <a16:creationId xmlns:a16="http://schemas.microsoft.com/office/drawing/2014/main" id="{F8D347B4-BD8D-4036-BD26-AE9F94F1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144" y="5192569"/>
            <a:ext cx="799435" cy="12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DD6937C0-27D9-4D30-84A1-1EDEC4B18FAB}"/>
              </a:ext>
            </a:extLst>
          </p:cNvPr>
          <p:cNvSpPr/>
          <p:nvPr/>
        </p:nvSpPr>
        <p:spPr>
          <a:xfrm>
            <a:off x="1101633" y="5412162"/>
            <a:ext cx="491319" cy="39767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565A1D-1F04-41DE-874D-27A87D0CB872}"/>
              </a:ext>
            </a:extLst>
          </p:cNvPr>
          <p:cNvSpPr txBox="1"/>
          <p:nvPr/>
        </p:nvSpPr>
        <p:spPr>
          <a:xfrm>
            <a:off x="2083083" y="5625840"/>
            <a:ext cx="968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isDigit()</a:t>
            </a:r>
            <a:br>
              <a:rPr lang="en-CA"/>
            </a:br>
            <a:r>
              <a:rPr lang="en-CA"/>
              <a:t>(char)</a:t>
            </a:r>
          </a:p>
          <a:p>
            <a:r>
              <a:rPr lang="en-CA"/>
              <a:t>toInt()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2FBD445-D419-49D3-87DF-E9D1E80E2D40}"/>
              </a:ext>
            </a:extLst>
          </p:cNvPr>
          <p:cNvSpPr/>
          <p:nvPr/>
        </p:nvSpPr>
        <p:spPr>
          <a:xfrm>
            <a:off x="3135259" y="5537266"/>
            <a:ext cx="491319" cy="39767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92" name="Picture 20" descr="Image result for LED">
            <a:extLst>
              <a:ext uri="{FF2B5EF4-FFF2-40B4-BE49-F238E27FC236}">
                <a16:creationId xmlns:a16="http://schemas.microsoft.com/office/drawing/2014/main" id="{74B3F5F4-0CA2-4C02-8A03-D837E0AE5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66" y="4873593"/>
            <a:ext cx="1828135" cy="152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E14B31-C89F-4CA6-BFF2-CFBA9DB78B08}"/>
              </a:ext>
            </a:extLst>
          </p:cNvPr>
          <p:cNvSpPr txBox="1"/>
          <p:nvPr/>
        </p:nvSpPr>
        <p:spPr>
          <a:xfrm>
            <a:off x="3788572" y="6109368"/>
            <a:ext cx="131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5 seconds</a:t>
            </a:r>
          </a:p>
        </p:txBody>
      </p:sp>
    </p:spTree>
    <p:extLst>
      <p:ext uri="{BB962C8B-B14F-4D97-AF65-F5344CB8AC3E}">
        <p14:creationId xmlns:p14="http://schemas.microsoft.com/office/powerpoint/2010/main" val="3958352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14" y="461819"/>
            <a:ext cx="5354921" cy="595834"/>
          </a:xfrm>
        </p:spPr>
        <p:txBody>
          <a:bodyPr>
            <a:normAutofit/>
          </a:bodyPr>
          <a:lstStyle/>
          <a:p>
            <a:r>
              <a:rPr lang="en-CA"/>
              <a:t>What is Pygame?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AC714ED-6802-4022-830D-DA16D42EB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830" y="2194068"/>
            <a:ext cx="9905999" cy="3541714"/>
          </a:xfrm>
        </p:spPr>
        <p:txBody>
          <a:bodyPr/>
          <a:lstStyle/>
          <a:p>
            <a:r>
              <a:rPr lang="en-CA"/>
              <a:t>cross-platform set of python modules for creating video games</a:t>
            </a:r>
          </a:p>
          <a:p>
            <a:r>
              <a:rPr lang="en-CA"/>
              <a:t>free and open source python library</a:t>
            </a:r>
          </a:p>
          <a:p>
            <a:r>
              <a:rPr lang="en-CA"/>
              <a:t>includes computer graphics and sound functionalitiy</a:t>
            </a:r>
          </a:p>
          <a:p>
            <a:r>
              <a:rPr lang="en-CA"/>
              <a:t>See </a:t>
            </a:r>
            <a:r>
              <a:rPr lang="en-CA">
                <a:hlinkClick r:id="rId2"/>
              </a:rPr>
              <a:t>https://www.pygame.org/docs/</a:t>
            </a:r>
            <a:r>
              <a:rPr lang="en-CA"/>
              <a:t> for tutorials and more info</a:t>
            </a:r>
          </a:p>
        </p:txBody>
      </p:sp>
    </p:spTree>
    <p:extLst>
      <p:ext uri="{BB962C8B-B14F-4D97-AF65-F5344CB8AC3E}">
        <p14:creationId xmlns:p14="http://schemas.microsoft.com/office/powerpoint/2010/main" val="60514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ED137-835A-4600-9090-EE5E63BD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86" y="136478"/>
            <a:ext cx="9905998" cy="732312"/>
          </a:xfrm>
        </p:spPr>
        <p:txBody>
          <a:bodyPr/>
          <a:lstStyle/>
          <a:p>
            <a:r>
              <a:rPr lang="en-CA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D14F-FC1B-4A3B-B42A-53A70059A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51" y="1276066"/>
            <a:ext cx="9905999" cy="5370394"/>
          </a:xfrm>
        </p:spPr>
        <p:txBody>
          <a:bodyPr>
            <a:normAutofit/>
          </a:bodyPr>
          <a:lstStyle/>
          <a:p>
            <a:r>
              <a:rPr lang="en-CA"/>
              <a:t>Installing Python</a:t>
            </a:r>
          </a:p>
          <a:p>
            <a:r>
              <a:rPr lang="en-CA"/>
              <a:t>Installing Sublime (optional)</a:t>
            </a:r>
          </a:p>
          <a:p>
            <a:r>
              <a:rPr lang="en-CA"/>
              <a:t>Python Syntax</a:t>
            </a:r>
          </a:p>
          <a:p>
            <a:r>
              <a:rPr lang="en-CA"/>
              <a:t>Using the Serial Library</a:t>
            </a:r>
          </a:p>
          <a:p>
            <a:r>
              <a:rPr lang="en-CA"/>
              <a:t>Python to Arduino Serial Communication Example</a:t>
            </a:r>
          </a:p>
          <a:p>
            <a:r>
              <a:rPr lang="en-CA"/>
              <a:t>Installing Pygame</a:t>
            </a:r>
          </a:p>
          <a:p>
            <a:r>
              <a:rPr lang="en-CA"/>
              <a:t>Pygame Example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31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14" y="0"/>
            <a:ext cx="5354921" cy="595834"/>
          </a:xfrm>
        </p:spPr>
        <p:txBody>
          <a:bodyPr/>
          <a:lstStyle/>
          <a:p>
            <a:r>
              <a:rPr lang="en-CA"/>
              <a:t>Installing Pygame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5D7AE-D03E-4AAB-8F36-19743AB4A0DF}"/>
              </a:ext>
            </a:extLst>
          </p:cNvPr>
          <p:cNvSpPr txBox="1"/>
          <p:nvPr/>
        </p:nvSpPr>
        <p:spPr>
          <a:xfrm>
            <a:off x="672916" y="596003"/>
            <a:ext cx="554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Open the command 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C407D-17B0-4C63-808F-FB99E4BA0F1C}"/>
              </a:ext>
            </a:extLst>
          </p:cNvPr>
          <p:cNvSpPr txBox="1"/>
          <p:nvPr/>
        </p:nvSpPr>
        <p:spPr>
          <a:xfrm>
            <a:off x="815300" y="3219424"/>
            <a:ext cx="554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Type “python -m pip install pygame”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52CF31-A055-4754-AF87-EE1977D12A2E}"/>
              </a:ext>
            </a:extLst>
          </p:cNvPr>
          <p:cNvGrpSpPr/>
          <p:nvPr/>
        </p:nvGrpSpPr>
        <p:grpSpPr>
          <a:xfrm>
            <a:off x="3388848" y="595834"/>
            <a:ext cx="2973316" cy="2526218"/>
            <a:chOff x="4457059" y="2855108"/>
            <a:chExt cx="3218451" cy="275864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41CEDD-A940-4839-9CF3-1F6728287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894"/>
            <a:stretch/>
          </p:blipFill>
          <p:spPr>
            <a:xfrm>
              <a:off x="4457059" y="4504544"/>
              <a:ext cx="3217906" cy="11092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E05EEE-4B4A-4CC8-8CC4-7BB00B146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4021"/>
            <a:stretch/>
          </p:blipFill>
          <p:spPr>
            <a:xfrm>
              <a:off x="4457604" y="2855108"/>
              <a:ext cx="3217906" cy="1727202"/>
            </a:xfrm>
            <a:prstGeom prst="rect">
              <a:avLst/>
            </a:prstGeom>
          </p:spPr>
        </p:pic>
      </p:grpSp>
      <p:pic>
        <p:nvPicPr>
          <p:cNvPr id="17" name="Picture 16" descr="Screen Clipping">
            <a:extLst>
              <a:ext uri="{FF2B5EF4-FFF2-40B4-BE49-F238E27FC236}">
                <a16:creationId xmlns:a16="http://schemas.microsoft.com/office/drawing/2014/main" id="{EB8923A0-3393-4596-AE5A-8BFDC5E9E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9" y="3686128"/>
            <a:ext cx="6056402" cy="1290542"/>
          </a:xfrm>
          <a:prstGeom prst="rect">
            <a:avLst/>
          </a:prstGeom>
        </p:spPr>
      </p:pic>
      <p:pic>
        <p:nvPicPr>
          <p:cNvPr id="19" name="Picture 18" descr="Screen Clipping">
            <a:extLst>
              <a:ext uri="{FF2B5EF4-FFF2-40B4-BE49-F238E27FC236}">
                <a16:creationId xmlns:a16="http://schemas.microsoft.com/office/drawing/2014/main" id="{D21E8F91-2DA3-48B7-97F0-3C761AEFD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52" y="4100946"/>
            <a:ext cx="2749991" cy="264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1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14" y="0"/>
            <a:ext cx="5354921" cy="595834"/>
          </a:xfrm>
        </p:spPr>
        <p:txBody>
          <a:bodyPr/>
          <a:lstStyle/>
          <a:p>
            <a:r>
              <a:rPr lang="en-CA"/>
              <a:t>Pygame Example</a:t>
            </a:r>
          </a:p>
        </p:txBody>
      </p:sp>
      <p:pic>
        <p:nvPicPr>
          <p:cNvPr id="3" name="Picture 2" descr="Image result for graphics screen coordinate system">
            <a:extLst>
              <a:ext uri="{FF2B5EF4-FFF2-40B4-BE49-F238E27FC236}">
                <a16:creationId xmlns:a16="http://schemas.microsoft.com/office/drawing/2014/main" id="{A7C2FD85-06B4-43A5-A7CB-B8B8BEE9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60" y="668910"/>
            <a:ext cx="7784248" cy="56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ACE8EC-91EC-4885-B163-1783648FFC43}"/>
              </a:ext>
            </a:extLst>
          </p:cNvPr>
          <p:cNvSpPr/>
          <p:nvPr/>
        </p:nvSpPr>
        <p:spPr>
          <a:xfrm>
            <a:off x="2875701" y="6401126"/>
            <a:ext cx="10774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/>
              <a:t>Image: http://programarcadegames.com/chapters/05_intro_to_graphics/Computer_coordinates_2D.png</a:t>
            </a:r>
          </a:p>
        </p:txBody>
      </p:sp>
    </p:spTree>
    <p:extLst>
      <p:ext uri="{BB962C8B-B14F-4D97-AF65-F5344CB8AC3E}">
        <p14:creationId xmlns:p14="http://schemas.microsoft.com/office/powerpoint/2010/main" val="79631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14" y="0"/>
            <a:ext cx="5354921" cy="595834"/>
          </a:xfrm>
        </p:spPr>
        <p:txBody>
          <a:bodyPr/>
          <a:lstStyle/>
          <a:p>
            <a:r>
              <a:rPr lang="en-CA"/>
              <a:t>Pygame Example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D9C2A8-177A-4B8A-8792-7A53C8B16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051" y="831825"/>
            <a:ext cx="11586949" cy="753520"/>
          </a:xfrm>
        </p:spPr>
        <p:txBody>
          <a:bodyPr>
            <a:noAutofit/>
          </a:bodyPr>
          <a:lstStyle/>
          <a:p>
            <a:r>
              <a:rPr lang="en-CA"/>
              <a:t>Go to </a:t>
            </a:r>
            <a:r>
              <a:rPr lang="en-CA">
                <a:hlinkClick r:id="rId2"/>
              </a:rPr>
              <a:t>https://github.com/GeoffSpielman/Hackathin_Examples</a:t>
            </a:r>
            <a:r>
              <a:rPr lang="en-CA"/>
              <a:t> or search GitHub for “Hackathin_Examples”</a:t>
            </a:r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57624A07-B506-4ADE-BE22-0220E09F3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1" y="2144253"/>
            <a:ext cx="10354478" cy="363038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566A2C3-DF6E-4D4C-85A2-713DEFEEC057}"/>
              </a:ext>
            </a:extLst>
          </p:cNvPr>
          <p:cNvSpPr/>
          <p:nvPr/>
        </p:nvSpPr>
        <p:spPr>
          <a:xfrm>
            <a:off x="609447" y="3800361"/>
            <a:ext cx="1103244" cy="854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913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14" y="0"/>
            <a:ext cx="5354921" cy="595834"/>
          </a:xfrm>
        </p:spPr>
        <p:txBody>
          <a:bodyPr/>
          <a:lstStyle/>
          <a:p>
            <a:r>
              <a:rPr lang="en-CA"/>
              <a:t>Pygame Example</a:t>
            </a:r>
          </a:p>
        </p:txBody>
      </p:sp>
      <p:pic>
        <p:nvPicPr>
          <p:cNvPr id="9" name="Content Placeholder 8" descr="Screen Clipping">
            <a:extLst>
              <a:ext uri="{FF2B5EF4-FFF2-40B4-BE49-F238E27FC236}">
                <a16:creationId xmlns:a16="http://schemas.microsoft.com/office/drawing/2014/main" id="{1EF0BE8F-65A1-4D9E-A1DD-568E00487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8" y="735480"/>
            <a:ext cx="7786142" cy="5379727"/>
          </a:xfrm>
        </p:spPr>
      </p:pic>
    </p:spTree>
    <p:extLst>
      <p:ext uri="{BB962C8B-B14F-4D97-AF65-F5344CB8AC3E}">
        <p14:creationId xmlns:p14="http://schemas.microsoft.com/office/powerpoint/2010/main" val="2840473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14" y="0"/>
            <a:ext cx="5354921" cy="595834"/>
          </a:xfrm>
        </p:spPr>
        <p:txBody>
          <a:bodyPr/>
          <a:lstStyle/>
          <a:p>
            <a:r>
              <a:rPr lang="en-CA"/>
              <a:t>Pygame Example</a:t>
            </a:r>
          </a:p>
        </p:txBody>
      </p:sp>
      <p:pic>
        <p:nvPicPr>
          <p:cNvPr id="6" name="Content Placeholder 5" descr="Geoff's Game">
            <a:extLst>
              <a:ext uri="{FF2B5EF4-FFF2-40B4-BE49-F238E27FC236}">
                <a16:creationId xmlns:a16="http://schemas.microsoft.com/office/drawing/2014/main" id="{306E106B-CE49-4648-96DA-54E5B7CAE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52" b="18976"/>
          <a:stretch/>
        </p:blipFill>
        <p:spPr>
          <a:xfrm>
            <a:off x="0" y="677803"/>
            <a:ext cx="5747527" cy="4523270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FD6AF1D-63F5-4203-93E0-1DA1DB36AD53}"/>
              </a:ext>
            </a:extLst>
          </p:cNvPr>
          <p:cNvGrpSpPr/>
          <p:nvPr/>
        </p:nvGrpSpPr>
        <p:grpSpPr>
          <a:xfrm>
            <a:off x="5876257" y="2106118"/>
            <a:ext cx="6222484" cy="4751882"/>
            <a:chOff x="5876257" y="2106118"/>
            <a:chExt cx="6222484" cy="47518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56B8AE-D950-4D0B-88AC-206C79E6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6257" y="2106118"/>
              <a:ext cx="6222484" cy="47518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AB471D-8BA3-45C5-B22F-BCB04179847D}"/>
                </a:ext>
              </a:extLst>
            </p:cNvPr>
            <p:cNvSpPr txBox="1"/>
            <p:nvPr/>
          </p:nvSpPr>
          <p:spPr>
            <a:xfrm>
              <a:off x="8835919" y="2197513"/>
              <a:ext cx="21300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/>
                <a:t>moving the mouse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5338A9-3E72-45F1-B36C-BA9E974CD76F}"/>
                </a:ext>
              </a:extLst>
            </p:cNvPr>
            <p:cNvSpPr txBox="1"/>
            <p:nvPr/>
          </p:nvSpPr>
          <p:spPr>
            <a:xfrm>
              <a:off x="10837590" y="3034973"/>
              <a:ext cx="12611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/>
                <a:t>Left Click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8B164A-9C81-4ED7-9D6E-C6EE6143B87F}"/>
                </a:ext>
              </a:extLst>
            </p:cNvPr>
            <p:cNvSpPr txBox="1"/>
            <p:nvPr/>
          </p:nvSpPr>
          <p:spPr>
            <a:xfrm>
              <a:off x="10764802" y="4415671"/>
              <a:ext cx="12611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/>
                <a:t>Right Click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67FD59-5D24-41CB-B6C3-7587265CF3F7}"/>
                </a:ext>
              </a:extLst>
            </p:cNvPr>
            <p:cNvSpPr txBox="1"/>
            <p:nvPr/>
          </p:nvSpPr>
          <p:spPr>
            <a:xfrm>
              <a:off x="10764802" y="5925955"/>
              <a:ext cx="12611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/>
                <a:t>key press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007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BD1A-8F31-4CA9-A5E9-6D1AED7F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834" y="0"/>
            <a:ext cx="9905998" cy="752784"/>
          </a:xfrm>
        </p:spPr>
        <p:txBody>
          <a:bodyPr/>
          <a:lstStyle/>
          <a:p>
            <a:r>
              <a:rPr lang="en-CA"/>
              <a:t>Installing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36C82-954E-4757-825B-B96C9C643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501" y="1050274"/>
            <a:ext cx="9905999" cy="3541714"/>
          </a:xfrm>
        </p:spPr>
        <p:txBody>
          <a:bodyPr/>
          <a:lstStyle/>
          <a:p>
            <a:r>
              <a:rPr lang="en-CA"/>
              <a:t>Go to python.org</a:t>
            </a:r>
          </a:p>
          <a:p>
            <a:r>
              <a:rPr lang="en-CA"/>
              <a:t>Click on ‘Latest Python 3 Release”</a:t>
            </a:r>
          </a:p>
          <a:p>
            <a:endParaRPr lang="en-CA"/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92EC0669-2501-4474-A89D-60ECCC4E6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8" y="2207645"/>
            <a:ext cx="11011854" cy="3596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F8B997-0DC9-41C0-BCAC-8E32AFB1CDDF}"/>
              </a:ext>
            </a:extLst>
          </p:cNvPr>
          <p:cNvSpPr/>
          <p:nvPr/>
        </p:nvSpPr>
        <p:spPr>
          <a:xfrm>
            <a:off x="933258" y="4159770"/>
            <a:ext cx="10953942" cy="352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C1D77-0BEC-4D5F-86DF-16B1DD9F66BE}"/>
              </a:ext>
            </a:extLst>
          </p:cNvPr>
          <p:cNvSpPr/>
          <p:nvPr/>
        </p:nvSpPr>
        <p:spPr>
          <a:xfrm>
            <a:off x="933258" y="3228815"/>
            <a:ext cx="10953942" cy="352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12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ython 3.6.3 (64-bit) Setup">
            <a:extLst>
              <a:ext uri="{FF2B5EF4-FFF2-40B4-BE49-F238E27FC236}">
                <a16:creationId xmlns:a16="http://schemas.microsoft.com/office/drawing/2014/main" id="{3A7A16BB-9236-43D7-B911-653DF353B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73" b="20738"/>
          <a:stretch/>
        </p:blipFill>
        <p:spPr>
          <a:xfrm>
            <a:off x="2580306" y="113104"/>
            <a:ext cx="6235268" cy="37953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76791C-0E5E-4911-8C6E-DB054AD2664C}"/>
              </a:ext>
            </a:extLst>
          </p:cNvPr>
          <p:cNvSpPr/>
          <p:nvPr/>
        </p:nvSpPr>
        <p:spPr>
          <a:xfrm>
            <a:off x="4253067" y="3574610"/>
            <a:ext cx="1728008" cy="286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9529A-CD21-43E4-9136-0ECF868F6AB3}"/>
              </a:ext>
            </a:extLst>
          </p:cNvPr>
          <p:cNvSpPr txBox="1"/>
          <p:nvPr/>
        </p:nvSpPr>
        <p:spPr>
          <a:xfrm>
            <a:off x="1481117" y="4072291"/>
            <a:ext cx="7983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PATH is an environment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Specifies the set of directories (folders) were executable programs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When you enter a command or a system call is made to execute a program, the system searches the current working directory and then the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/>
              <a:t>looking for an executable filename that matches the command name given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/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185087DA-D549-441F-A6CD-0218AFC7A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7" y="5630650"/>
            <a:ext cx="11402517" cy="391933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BF04FE66-C3EB-4195-A8F3-14620C1B3071}"/>
              </a:ext>
            </a:extLst>
          </p:cNvPr>
          <p:cNvSpPr/>
          <p:nvPr/>
        </p:nvSpPr>
        <p:spPr>
          <a:xfrm>
            <a:off x="7904067" y="5890989"/>
            <a:ext cx="775909" cy="6735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357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ython_To_Arduino_Communication.py - C:\Users\Geoff\Documents\GitHub\Hackathin_Examples\Python_To_Arduino_Communication\Python_To_Arduino_Communication.py (3.6.3)">
            <a:extLst>
              <a:ext uri="{FF2B5EF4-FFF2-40B4-BE49-F238E27FC236}">
                <a16:creationId xmlns:a16="http://schemas.microsoft.com/office/drawing/2014/main" id="{7EF49E49-633D-4F51-BE8D-2228B1F3E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 b="19187"/>
          <a:stretch/>
        </p:blipFill>
        <p:spPr>
          <a:xfrm>
            <a:off x="5270464" y="495302"/>
            <a:ext cx="5688237" cy="596182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FEBC2-DC90-4B1D-8568-C93920AFF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25" y="1078240"/>
            <a:ext cx="3045686" cy="45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46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4296AF-1CAA-41DA-B0E6-D90C79D1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17" y="520908"/>
            <a:ext cx="6140329" cy="5778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447CC-DD1C-48A4-AF8F-576ABA35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3" y="374754"/>
            <a:ext cx="5697101" cy="6071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63A9E-1771-4765-B56D-E60F9A6A5404}"/>
              </a:ext>
            </a:extLst>
          </p:cNvPr>
          <p:cNvSpPr txBox="1"/>
          <p:nvPr/>
        </p:nvSpPr>
        <p:spPr>
          <a:xfrm>
            <a:off x="1753849" y="3162925"/>
            <a:ext cx="2690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>
                <a:solidFill>
                  <a:sysClr val="windowText" lastClr="000000"/>
                </a:solidFill>
              </a:rPr>
              <a:t>F5</a:t>
            </a:r>
          </a:p>
        </p:txBody>
      </p:sp>
    </p:spTree>
    <p:extLst>
      <p:ext uri="{BB962C8B-B14F-4D97-AF65-F5344CB8AC3E}">
        <p14:creationId xmlns:p14="http://schemas.microsoft.com/office/powerpoint/2010/main" val="399929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4445-5474-4FC1-9D5F-709356E21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458" y="-31963"/>
            <a:ext cx="9905998" cy="643601"/>
          </a:xfrm>
        </p:spPr>
        <p:txBody>
          <a:bodyPr/>
          <a:lstStyle/>
          <a:p>
            <a:r>
              <a:rPr lang="en-CA"/>
              <a:t>Optional: Install Sublime or another IDE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1F4315C7-A777-4928-8A59-8A80286B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53" y="643601"/>
            <a:ext cx="7525413" cy="3747763"/>
          </a:xfrm>
          <a:prstGeom prst="rect">
            <a:avLst/>
          </a:prstGeom>
        </p:spPr>
      </p:pic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5AB85639-206B-4E95-A9E0-F0FB61927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63" y="4576213"/>
            <a:ext cx="8740897" cy="2217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B6DBE6-C5D9-4543-8414-69204FE124AC}"/>
              </a:ext>
            </a:extLst>
          </p:cNvPr>
          <p:cNvSpPr txBox="1"/>
          <p:nvPr/>
        </p:nvSpPr>
        <p:spPr>
          <a:xfrm>
            <a:off x="4732969" y="5685019"/>
            <a:ext cx="2315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/>
              <a:t>Ctrl + B</a:t>
            </a:r>
          </a:p>
        </p:txBody>
      </p:sp>
    </p:spTree>
    <p:extLst>
      <p:ext uri="{BB962C8B-B14F-4D97-AF65-F5344CB8AC3E}">
        <p14:creationId xmlns:p14="http://schemas.microsoft.com/office/powerpoint/2010/main" val="67118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623130"/>
          </a:xfrm>
        </p:spPr>
        <p:txBody>
          <a:bodyPr/>
          <a:lstStyle/>
          <a:p>
            <a:r>
              <a:rPr lang="en-CA"/>
              <a:t>Basic Python Syntax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41F7AF96-16F5-433D-88F7-CFBF51A48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26" y="1963858"/>
            <a:ext cx="10769040" cy="38008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9C0FDF-2B50-4422-9912-AA251EDFF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051" y="831825"/>
            <a:ext cx="11586949" cy="753520"/>
          </a:xfrm>
        </p:spPr>
        <p:txBody>
          <a:bodyPr>
            <a:noAutofit/>
          </a:bodyPr>
          <a:lstStyle/>
          <a:p>
            <a:r>
              <a:rPr lang="en-CA"/>
              <a:t>Go to </a:t>
            </a:r>
            <a:r>
              <a:rPr lang="en-CA">
                <a:hlinkClick r:id="rId3"/>
              </a:rPr>
              <a:t>https://github.com/GeoffSpielman/Hackathin_Examples</a:t>
            </a:r>
            <a:r>
              <a:rPr lang="en-CA"/>
              <a:t> or search GitHub for “Hackathin_Examples”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E631538-41F9-4BB6-9BA9-EE41FAE9A0ED}"/>
              </a:ext>
            </a:extLst>
          </p:cNvPr>
          <p:cNvSpPr/>
          <p:nvPr/>
        </p:nvSpPr>
        <p:spPr>
          <a:xfrm>
            <a:off x="369455" y="4119419"/>
            <a:ext cx="851471" cy="80356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41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84B9-F79E-4855-BCFF-8B2450E3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623130"/>
          </a:xfrm>
        </p:spPr>
        <p:txBody>
          <a:bodyPr/>
          <a:lstStyle/>
          <a:p>
            <a:r>
              <a:rPr lang="en-CA"/>
              <a:t>Basic Python Syntax</a:t>
            </a:r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0F527829-73FB-4C1A-A75F-211CADEC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99" y="623130"/>
            <a:ext cx="10440769" cy="6081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3FEC1F-68F1-44DB-92CE-549205F497E8}"/>
              </a:ext>
            </a:extLst>
          </p:cNvPr>
          <p:cNvSpPr txBox="1"/>
          <p:nvPr/>
        </p:nvSpPr>
        <p:spPr>
          <a:xfrm>
            <a:off x="4177484" y="879807"/>
            <a:ext cx="230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>
                <a:solidFill>
                  <a:srgbClr val="00B050"/>
                </a:solidFill>
              </a:rPr>
              <a:t>brackets around print()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5130A-F72B-4FE0-8FF5-C334FCF9AFED}"/>
              </a:ext>
            </a:extLst>
          </p:cNvPr>
          <p:cNvSpPr txBox="1"/>
          <p:nvPr/>
        </p:nvSpPr>
        <p:spPr>
          <a:xfrm>
            <a:off x="4177484" y="1653946"/>
            <a:ext cx="230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220C3-1AAB-4B10-9DC3-F748C37D1696}"/>
              </a:ext>
            </a:extLst>
          </p:cNvPr>
          <p:cNvSpPr txBox="1"/>
          <p:nvPr/>
        </p:nvSpPr>
        <p:spPr>
          <a:xfrm>
            <a:off x="4177484" y="3405854"/>
            <a:ext cx="230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rgbClr val="00B050"/>
                </a:solidFill>
              </a:rPr>
              <a:t>escape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07DD7-D636-496E-9242-6A1450A9D495}"/>
              </a:ext>
            </a:extLst>
          </p:cNvPr>
          <p:cNvSpPr txBox="1"/>
          <p:nvPr/>
        </p:nvSpPr>
        <p:spPr>
          <a:xfrm>
            <a:off x="4177484" y="4028984"/>
            <a:ext cx="230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rgbClr val="00B050"/>
                </a:solidFill>
              </a:rPr>
              <a:t>if statement indenting</a:t>
            </a:r>
          </a:p>
        </p:txBody>
      </p:sp>
      <p:pic>
        <p:nvPicPr>
          <p:cNvPr id="13" name="Picture 12" descr="Screen Clipping">
            <a:extLst>
              <a:ext uri="{FF2B5EF4-FFF2-40B4-BE49-F238E27FC236}">
                <a16:creationId xmlns:a16="http://schemas.microsoft.com/office/drawing/2014/main" id="{6164B656-E4C6-4263-A1E8-A6AABA996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37" y="1390748"/>
            <a:ext cx="4231235" cy="31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11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400</TotalTime>
  <Words>551</Words>
  <Application>Microsoft Office PowerPoint</Application>
  <PresentationFormat>Widescreen</PresentationFormat>
  <Paragraphs>84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Tw Cen MT</vt:lpstr>
      <vt:lpstr>Circuit</vt:lpstr>
      <vt:lpstr>Software Introduction Workshop</vt:lpstr>
      <vt:lpstr>outline</vt:lpstr>
      <vt:lpstr>Installing Python</vt:lpstr>
      <vt:lpstr>PowerPoint Presentation</vt:lpstr>
      <vt:lpstr>PowerPoint Presentation</vt:lpstr>
      <vt:lpstr>PowerPoint Presentation</vt:lpstr>
      <vt:lpstr>Optional: Install Sublime or another IDE</vt:lpstr>
      <vt:lpstr>Basic Python Syntax</vt:lpstr>
      <vt:lpstr>Basic Python Syntax</vt:lpstr>
      <vt:lpstr>Basic Python Syntax</vt:lpstr>
      <vt:lpstr>Basic Python Syntax</vt:lpstr>
      <vt:lpstr>Basic Python Syntax</vt:lpstr>
      <vt:lpstr>Using the Serial Library</vt:lpstr>
      <vt:lpstr>Using the Serial Library</vt:lpstr>
      <vt:lpstr>Python Code</vt:lpstr>
      <vt:lpstr>Python Code</vt:lpstr>
      <vt:lpstr>Arduino code</vt:lpstr>
      <vt:lpstr>Arduino code</vt:lpstr>
      <vt:lpstr>What is Pygame?</vt:lpstr>
      <vt:lpstr>Installing Pygame</vt:lpstr>
      <vt:lpstr>Pygame Example</vt:lpstr>
      <vt:lpstr>Pygame Example</vt:lpstr>
      <vt:lpstr>Pygame Example</vt:lpstr>
      <vt:lpstr>Pygame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Introduction Workshop</dc:title>
  <dc:creator>Geoff Spielman</dc:creator>
  <cp:lastModifiedBy>Geoff Spielman</cp:lastModifiedBy>
  <cp:revision>101</cp:revision>
  <dcterms:created xsi:type="dcterms:W3CDTF">2017-10-24T03:07:21Z</dcterms:created>
  <dcterms:modified xsi:type="dcterms:W3CDTF">2017-11-08T05:06:52Z</dcterms:modified>
</cp:coreProperties>
</file>